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3" r:id="rId5"/>
    <p:sldId id="267" r:id="rId6"/>
    <p:sldId id="265" r:id="rId7"/>
    <p:sldId id="273" r:id="rId8"/>
    <p:sldId id="268" r:id="rId9"/>
    <p:sldId id="271" r:id="rId10"/>
    <p:sldId id="272" r:id="rId11"/>
    <p:sldId id="274" r:id="rId12"/>
    <p:sldId id="262" r:id="rId13"/>
  </p:sldIdLst>
  <p:sldSz cx="10080625" cy="7559675"/>
  <p:notesSz cx="7556500" cy="10691813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Arial" pitchFamily="-107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Arial" pitchFamily="-107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Arial" pitchFamily="-107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Arial" pitchFamily="-107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107" charset="0"/>
      <a:defRPr kern="1200">
        <a:solidFill>
          <a:schemeClr val="bg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58C2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205" autoAdjust="0"/>
  </p:normalViewPr>
  <p:slideViewPr>
    <p:cSldViewPr>
      <p:cViewPr varScale="1">
        <p:scale>
          <a:sx n="84" d="100"/>
          <a:sy n="84" d="100"/>
        </p:scale>
        <p:origin x="-840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4352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4900" y="812800"/>
            <a:ext cx="5322888" cy="3986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80000"/>
            <a:ext cx="6019800" cy="478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-107" charset="0"/>
                <a:ea typeface="Lucida Sans Unicode" pitchFamily="-107" charset="-52"/>
                <a:cs typeface="Lucida Sans Unicode" pitchFamily="-107" charset="-5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4276725" y="0"/>
            <a:ext cx="32543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-107" charset="0"/>
                <a:ea typeface="Lucida Sans Unicode" pitchFamily="-107" charset="-52"/>
                <a:cs typeface="Lucida Sans Unicode" pitchFamily="-107" charset="-5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8413"/>
            <a:ext cx="32543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-107" charset="0"/>
                <a:ea typeface="Lucida Sans Unicode" pitchFamily="-107" charset="-52"/>
                <a:cs typeface="Lucida Sans Unicode" pitchFamily="-107" charset="-5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68" name="Rectangle 20"/>
          <p:cNvSpPr>
            <a:spLocks noGrp="1" noChangeArrowheads="1"/>
          </p:cNvSpPr>
          <p:nvPr>
            <p:ph type="sldNum"/>
          </p:nvPr>
        </p:nvSpPr>
        <p:spPr bwMode="auto">
          <a:xfrm>
            <a:off x="4276725" y="10158413"/>
            <a:ext cx="32543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-107" charset="0"/>
                <a:ea typeface="Lucida Sans Unicode" pitchFamily="-107" charset="-52"/>
                <a:cs typeface="Lucida Sans Unicode" pitchFamily="-107" charset="-52"/>
              </a:defRPr>
            </a:lvl1pPr>
          </a:lstStyle>
          <a:p>
            <a:pPr>
              <a:defRPr/>
            </a:pPr>
            <a:fld id="{4187DE1C-0AD8-0043-BD1C-39A6035C47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7" charset="0"/>
      <a:defRPr sz="1200" kern="1200">
        <a:solidFill>
          <a:srgbClr val="000000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492D302-470E-CD41-9925-D7D603A0B66C}" type="slidenum">
              <a:rPr lang="en-GB"/>
              <a:pPr/>
              <a:t>1</a:t>
            </a:fld>
            <a:endParaRPr lang="en-GB"/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46700" cy="40100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80000"/>
            <a:ext cx="6021388" cy="478948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A492DC6-930D-7C44-8A9F-2EBC884C23AB}" type="slidenum">
              <a:rPr lang="en-GB"/>
              <a:pPr/>
              <a:t>2</a:t>
            </a:fld>
            <a:endParaRPr lang="en-GB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1104900" y="812800"/>
            <a:ext cx="5329238" cy="3992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Text Box 2"/>
          <p:cNvSpPr>
            <a:spLocks noGrp="1" noChangeArrowheads="1"/>
          </p:cNvSpPr>
          <p:nvPr>
            <p:ph type="body"/>
          </p:nvPr>
        </p:nvSpPr>
        <p:spPr>
          <a:xfrm>
            <a:off x="755650" y="5080000"/>
            <a:ext cx="6021388" cy="4789488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0275" y="177800"/>
            <a:ext cx="2270125" cy="65563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59562" cy="65563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7800"/>
            <a:ext cx="9047162" cy="12382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6587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768475"/>
            <a:ext cx="4448175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7800"/>
            <a:ext cx="9047162" cy="1238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7162" cy="4965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1825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 i="1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380288" y="6840538"/>
            <a:ext cx="23241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 i="1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9929813" y="7027863"/>
            <a:ext cx="917575" cy="39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  <a:latin typeface="Times New Roman" pitchFamily="-107" charset="0"/>
            </a:endParaRPr>
          </a:p>
          <a:p>
            <a:pPr algn="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>
              <a:solidFill>
                <a:srgbClr val="000000"/>
              </a:solidFill>
              <a:latin typeface="Times New Roman" pitchFamily="-107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675437"/>
            <a:ext cx="10080625" cy="0"/>
          </a:xfrm>
          <a:prstGeom prst="line">
            <a:avLst/>
          </a:prstGeom>
          <a:noFill/>
          <a:ln w="36000">
            <a:solidFill>
              <a:srgbClr val="000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1034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8312" y="6827837"/>
            <a:ext cx="2881312" cy="539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12" descr="Memset logo 2010.gif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869112" y="6827837"/>
            <a:ext cx="2670705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123682" y="6945713"/>
            <a:ext cx="1907230" cy="33932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8C2FF"/>
                </a:solidFill>
              </a:rPr>
              <a:t>@</a:t>
            </a:r>
            <a:r>
              <a:rPr lang="en-US" dirty="0" err="1" smtClean="0">
                <a:solidFill>
                  <a:srgbClr val="58C2FF"/>
                </a:solidFill>
              </a:rPr>
              <a:t>Memset_Kate</a:t>
            </a:r>
            <a:endParaRPr lang="en-US" dirty="0">
              <a:solidFill>
                <a:srgbClr val="58C2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2pPr>
      <a:lvl3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3pPr>
      <a:lvl4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4pPr>
      <a:lvl5pPr algn="ctr" defTabSz="449263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5pPr>
      <a:lvl6pPr marL="25146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6pPr>
      <a:lvl7pPr marL="29718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7pPr>
      <a:lvl8pPr marL="34290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8pPr>
      <a:lvl9pPr marL="3886200" indent="-228600" algn="ctr" defTabSz="449263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7" charset="0"/>
        <a:defRPr sz="4400" b="1" i="1">
          <a:solidFill>
            <a:srgbClr val="280099"/>
          </a:solidFill>
          <a:latin typeface="Arial" pitchFamily="-107" charset="0"/>
          <a:ea typeface="Lucida Sans Unicode" pitchFamily="-107" charset="-52"/>
          <a:cs typeface="Lucida Sans Unicode" pitchFamily="-107" charset="-52"/>
        </a:defRPr>
      </a:lvl9pPr>
    </p:titleStyle>
    <p:bodyStyle>
      <a:lvl1pPr marL="342900" indent="-342900" algn="l" defTabSz="449263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-107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-107" charset="0"/>
        <a:defRPr sz="2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-107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107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</p:txBody>
      </p:sp>
      <p:sp>
        <p:nvSpPr>
          <p:cNvPr id="15364" name="Text Box 1"/>
          <p:cNvSpPr txBox="1">
            <a:spLocks noChangeArrowheads="1"/>
          </p:cNvSpPr>
          <p:nvPr/>
        </p:nvSpPr>
        <p:spPr bwMode="auto">
          <a:xfrm>
            <a:off x="468313" y="176213"/>
            <a:ext cx="9053512" cy="1470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Aft>
                <a:spcPts val="13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400" b="1" dirty="0" smtClean="0">
                <a:solidFill>
                  <a:srgbClr val="000000"/>
                </a:solidFill>
              </a:rPr>
              <a:t>Government and Cloud</a:t>
            </a:r>
            <a:endParaRPr lang="en-US" sz="4400" b="1" dirty="0">
              <a:solidFill>
                <a:srgbClr val="000000"/>
              </a:solidFill>
            </a:endParaRPr>
          </a:p>
        </p:txBody>
      </p:sp>
      <p:sp>
        <p:nvSpPr>
          <p:cNvPr id="15365" name="Text Box 2"/>
          <p:cNvSpPr txBox="1">
            <a:spLocks noChangeArrowheads="1"/>
          </p:cNvSpPr>
          <p:nvPr/>
        </p:nvSpPr>
        <p:spPr bwMode="auto">
          <a:xfrm>
            <a:off x="3240088" y="3600450"/>
            <a:ext cx="1587" cy="427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503238" y="1768475"/>
            <a:ext cx="9063037" cy="498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Lucida Grande" pitchFamily="-107" charset="0"/>
                <a:ea typeface="Lucida Grande" pitchFamily="-107" charset="0"/>
                <a:cs typeface="Lucida Grande" pitchFamily="-107" charset="0"/>
              </a:rPr>
              <a:t>The current thinking on the technical architecture for the UK government’s proposed</a:t>
            </a:r>
          </a:p>
          <a:p>
            <a:pPr algn="ctr">
              <a:lnSpc>
                <a:spcPct val="100000"/>
              </a:lnSpc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Lucida Grande" pitchFamily="-107" charset="0"/>
                <a:ea typeface="Lucida Grande" pitchFamily="-107" charset="0"/>
                <a:cs typeface="Lucida Grande" pitchFamily="-107" charset="0"/>
              </a:rPr>
              <a:t>G-Cloud and App Store</a:t>
            </a:r>
            <a:endParaRPr lang="en-US" sz="2800" dirty="0" smtClean="0">
              <a:solidFill>
                <a:srgbClr val="000000"/>
              </a:solidFill>
              <a:latin typeface="Lucida Grande" pitchFamily="-107" charset="0"/>
              <a:ea typeface="Lucida Grande" pitchFamily="-107" charset="0"/>
              <a:cs typeface="Lucida Grande" pitchFamily="-107" charset="0"/>
            </a:endParaRPr>
          </a:p>
          <a:p>
            <a:pPr algn="ctr">
              <a:lnSpc>
                <a:spcPct val="100000"/>
              </a:lnSpc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Aft>
                <a:spcPts val="1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i="1" dirty="0" smtClean="0">
                <a:solidFill>
                  <a:srgbClr val="000000"/>
                </a:solidFill>
              </a:rPr>
              <a:t>Kate Craig-Wood</a:t>
            </a:r>
            <a:endParaRPr lang="en-GB" sz="2800" i="1" dirty="0" smtClean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smtClean="0">
                <a:solidFill>
                  <a:srgbClr val="000000"/>
                </a:solidFill>
              </a:rPr>
              <a:t>CEO, </a:t>
            </a:r>
            <a:r>
              <a:rPr lang="en-GB" sz="2400" i="1" dirty="0">
                <a:solidFill>
                  <a:srgbClr val="000000"/>
                </a:solidFill>
              </a:rPr>
              <a:t>Memset Dedicated </a:t>
            </a:r>
            <a:r>
              <a:rPr lang="en-GB" sz="2400" i="1" dirty="0" smtClean="0">
                <a:solidFill>
                  <a:srgbClr val="000000"/>
                </a:solidFill>
              </a:rPr>
              <a:t>Hosting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smtClean="0">
                <a:solidFill>
                  <a:srgbClr val="000000"/>
                </a:solidFill>
              </a:rPr>
              <a:t>Technical </a:t>
            </a:r>
            <a:r>
              <a:rPr lang="en-GB" sz="2400" i="1" dirty="0">
                <a:solidFill>
                  <a:srgbClr val="000000"/>
                </a:solidFill>
              </a:rPr>
              <a:t>Architecture Co-lead, G-Cloud Project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cloud for each Impact Level (IL)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  <p:pic>
        <p:nvPicPr>
          <p:cNvPr id="9" name="Content Placeholder 8" descr="Clouds per I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373" r="-14373"/>
              <a:stretch>
                <a:fillRect/>
              </a:stretch>
            </p:blipFill>
          </mc:Choice>
          <mc:Fallback>
            <p:blipFill>
              <a:blip r:embed="rId3"/>
              <a:srcRect l="-14373" r="-14373"/>
              <a:stretch>
                <a:fillRect/>
              </a:stretch>
            </p:blipFill>
          </mc:Fallback>
        </mc:AlternateContent>
        <p:spPr>
          <a:xfrm>
            <a:off x="-522288" y="1112837"/>
            <a:ext cx="11049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Some </a:t>
            </a:r>
            <a:r>
              <a:rPr lang="en-US" dirty="0" smtClean="0"/>
              <a:t>public cloud suitable for IL0, perhaps IL1 &amp; </a:t>
            </a:r>
            <a:r>
              <a:rPr lang="en-US" dirty="0" smtClean="0"/>
              <a:t>2</a:t>
            </a:r>
          </a:p>
          <a:p>
            <a:pPr>
              <a:buFont typeface="Arial"/>
              <a:buChar char="•"/>
            </a:pPr>
            <a:r>
              <a:rPr lang="en-US" dirty="0" smtClean="0"/>
              <a:t>Secure G-Cloud: Probably 1 private cloud per IL &gt; </a:t>
            </a:r>
            <a:r>
              <a:rPr lang="en-US" dirty="0" smtClean="0"/>
              <a:t>1</a:t>
            </a:r>
            <a:endParaRPr lang="en-GB" dirty="0" smtClean="0"/>
          </a:p>
          <a:p>
            <a:pPr>
              <a:buFont typeface="Arial"/>
              <a:buChar char="•"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Additional complicating factors:</a:t>
            </a: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3 IL aspects: Confidentiality / Integrity / </a:t>
            </a:r>
            <a:r>
              <a:rPr lang="en-GB" dirty="0" smtClean="0"/>
              <a:t>Assurance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IL-threat combinations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Risk aggregation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All tractable problems, though!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kate@memset.com</a:t>
            </a:r>
            <a:endParaRPr lang="en-GB" dirty="0" smtClean="0"/>
          </a:p>
          <a:p>
            <a:pPr algn="ctr"/>
            <a:r>
              <a:rPr lang="en-GB" dirty="0" smtClean="0"/>
              <a:t>@</a:t>
            </a:r>
            <a:r>
              <a:rPr lang="en-GB" dirty="0" err="1" smtClean="0"/>
              <a:t>Memset_Kate</a:t>
            </a:r>
            <a:endParaRPr lang="en-GB" dirty="0" smtClean="0"/>
          </a:p>
          <a:p>
            <a:pPr algn="ctr"/>
            <a:r>
              <a:rPr lang="en-GB" dirty="0" smtClean="0"/>
              <a:t>Blog:</a:t>
            </a:r>
            <a:r>
              <a:rPr lang="en-GB" dirty="0" smtClean="0"/>
              <a:t> </a:t>
            </a:r>
            <a:r>
              <a:rPr lang="en-GB" dirty="0" err="1" smtClean="0"/>
              <a:t>K</a:t>
            </a:r>
            <a:r>
              <a:rPr lang="en-GB" dirty="0" err="1" smtClean="0"/>
              <a:t>atesComment.com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mset logo 20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12" y="2027239"/>
            <a:ext cx="4159251" cy="830696"/>
          </a:xfrm>
          <a:prstGeom prst="rect">
            <a:avLst/>
          </a:prstGeom>
        </p:spPr>
      </p:pic>
      <p:sp>
        <p:nvSpPr>
          <p:cNvPr id="1741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Who is Kate?</a:t>
            </a:r>
          </a:p>
        </p:txBody>
      </p:sp>
      <p:pic>
        <p:nvPicPr>
          <p:cNvPr id="17414" name="Picture 6" descr="BBC Mast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14572">
            <a:off x="1148135" y="2061872"/>
            <a:ext cx="1992312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abinet Office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8120">
            <a:off x="739209" y="5337025"/>
            <a:ext cx="3709865" cy="49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2" descr="Intellect Logo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59142">
            <a:off x="4794374" y="4741533"/>
            <a:ext cx="2479675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Carbon Neutral Logo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36758">
            <a:off x="7190257" y="2681478"/>
            <a:ext cx="1703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5" descr="PRO_Awards09_WEB_HOST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05844">
            <a:off x="5251803" y="1754362"/>
            <a:ext cx="685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6" descr="BCS DCSG Log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70191">
            <a:off x="7614897" y="4086223"/>
            <a:ext cx="20494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7" descr="Surrey Uni 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200435">
            <a:off x="2418479" y="3951017"/>
            <a:ext cx="3007707" cy="9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G-Cloud &amp; App Store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341437"/>
            <a:ext cx="9047162" cy="5392738"/>
          </a:xfrm>
        </p:spPr>
        <p:txBody>
          <a:bodyPr/>
          <a:lstStyle/>
          <a:p>
            <a:r>
              <a:rPr lang="en-GB" dirty="0" smtClean="0"/>
              <a:t>In order to reduce cost &amp; carbon without compromising service quality, UK </a:t>
            </a:r>
            <a:r>
              <a:rPr lang="en-GB" dirty="0" smtClean="0"/>
              <a:t>public sector wants: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sz="2400" dirty="0" smtClean="0"/>
              <a:t>Like</a:t>
            </a:r>
            <a:r>
              <a:rPr lang="en-GB" sz="2400" dirty="0" smtClean="0"/>
              <a:t>-for-like service comparability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Resources pooling from multiple providers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Workload pooling for peak load curtailment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Pay-as-you-use</a:t>
            </a:r>
            <a:r>
              <a:rPr lang="en-GB" sz="2400" dirty="0" smtClean="0"/>
              <a:t> billing</a:t>
            </a:r>
            <a:endParaRPr lang="en-GB" sz="2400" dirty="0" smtClean="0"/>
          </a:p>
          <a:p>
            <a:pPr>
              <a:buFont typeface="Arial"/>
              <a:buChar char="•"/>
            </a:pPr>
            <a:r>
              <a:rPr lang="en-GB" sz="2400" dirty="0" smtClean="0"/>
              <a:t>Access to cost benefits of massively automated ICT services</a:t>
            </a:r>
          </a:p>
          <a:p>
            <a:pPr>
              <a:buFont typeface="Arial"/>
              <a:buChar char="•"/>
            </a:pPr>
            <a:r>
              <a:rPr lang="en-GB" sz="2400" dirty="0" smtClean="0"/>
              <a:t>Interoperability to avoid vendor lock-</a:t>
            </a:r>
            <a:r>
              <a:rPr lang="en-GB" sz="2400" dirty="0" smtClean="0"/>
              <a:t>in</a:t>
            </a:r>
          </a:p>
          <a:p>
            <a:endParaRPr lang="en-GB" sz="2400" dirty="0" smtClean="0"/>
          </a:p>
          <a:p>
            <a:r>
              <a:rPr lang="en-GB" dirty="0" smtClean="0"/>
              <a:t>Likely answer: A government ICT services marketplace</a:t>
            </a:r>
            <a:r>
              <a:rPr lang="en-GB" dirty="0" smtClean="0"/>
              <a:t> </a:t>
            </a:r>
            <a:r>
              <a:rPr lang="en-GB" dirty="0" smtClean="0"/>
              <a:t>into </a:t>
            </a:r>
            <a:r>
              <a:rPr lang="en-GB" dirty="0" smtClean="0"/>
              <a:t>a hybrid of several private community </a:t>
            </a:r>
            <a:r>
              <a:rPr lang="en-GB" dirty="0" smtClean="0"/>
              <a:t>c</a:t>
            </a:r>
            <a:r>
              <a:rPr lang="en-GB" dirty="0" smtClean="0"/>
              <a:t>louds.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NIST’s</a:t>
            </a:r>
            <a:r>
              <a:rPr lang="en-GB" dirty="0" smtClean="0"/>
              <a:t> </a:t>
            </a:r>
            <a:r>
              <a:rPr lang="en-GB" dirty="0" smtClean="0"/>
              <a:t>Cloud, on a cube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  <p:pic>
        <p:nvPicPr>
          <p:cNvPr id="9" name="Content Placeholder 8" descr="Cloud Cub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4373" r="-14373"/>
              <a:stretch>
                <a:fillRect/>
              </a:stretch>
            </p:blipFill>
          </mc:Choice>
          <mc:Fallback>
            <p:blipFill>
              <a:blip r:embed="rId3"/>
              <a:srcRect l="-14373" r="-14373"/>
              <a:stretch>
                <a:fillRect/>
              </a:stretch>
            </p:blipFill>
          </mc:Fallback>
        </mc:AlternateContent>
        <p:spPr>
          <a:xfrm>
            <a:off x="-446088" y="960437"/>
            <a:ext cx="1110649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7800"/>
            <a:ext cx="9047162" cy="858837"/>
          </a:xfrm>
        </p:spPr>
        <p:txBody>
          <a:bodyPr/>
          <a:lstStyle/>
          <a:p>
            <a:r>
              <a:rPr lang="en-GB" dirty="0" smtClean="0"/>
              <a:t>G</a:t>
            </a:r>
            <a:r>
              <a:rPr lang="en-GB" dirty="0" smtClean="0"/>
              <a:t>-Cloud view of the stack</a:t>
            </a:r>
            <a:endParaRPr lang="en-GB" dirty="0"/>
          </a:p>
        </p:txBody>
      </p:sp>
      <p:pic>
        <p:nvPicPr>
          <p:cNvPr id="5" name="Content Placeholder 4" descr="Service Layers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44706" r="-44706"/>
          <a:stretch>
            <a:fillRect/>
          </a:stretch>
        </p:blipFill>
        <p:spPr>
          <a:xfrm>
            <a:off x="-979488" y="1036637"/>
            <a:ext cx="11884524" cy="6523038"/>
          </a:xfr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77800"/>
            <a:ext cx="9047162" cy="858837"/>
          </a:xfrm>
        </p:spPr>
        <p:txBody>
          <a:bodyPr/>
          <a:lstStyle/>
          <a:p>
            <a:r>
              <a:rPr lang="en-GB" dirty="0" smtClean="0"/>
              <a:t>Possible G-Cloud architecture</a:t>
            </a:r>
            <a:endParaRPr lang="en-GB" dirty="0"/>
          </a:p>
        </p:txBody>
      </p:sp>
      <p:pic>
        <p:nvPicPr>
          <p:cNvPr id="5" name="Content Placeholder 4" descr="PubSec ICT Tech Arch Map v0.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3897" r="-3897"/>
              <a:stretch>
                <a:fillRect/>
              </a:stretch>
            </p:blipFill>
          </mc:Choice>
          <mc:Fallback>
            <p:blipFill>
              <a:blip r:embed="rId3"/>
              <a:srcRect l="-3897" r="-3897"/>
              <a:stretch>
                <a:fillRect/>
              </a:stretch>
            </p:blipFill>
          </mc:Fallback>
        </mc:AlternateContent>
        <p:spPr>
          <a:xfrm>
            <a:off x="-301866" y="884237"/>
            <a:ext cx="10599978" cy="6675438"/>
          </a:xfrm>
        </p:spPr>
      </p:pic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G-Cloud maturity model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-2836" r="-2836"/>
          <a:stretch>
            <a:fillRect/>
          </a:stretch>
        </p:blipFill>
        <p:spPr bwMode="auto">
          <a:xfrm>
            <a:off x="392112" y="1493837"/>
            <a:ext cx="90471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Computing and Information </a:t>
            </a:r>
            <a:r>
              <a:rPr lang="en-GB" dirty="0" smtClean="0"/>
              <a:t>Assurance (Security)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GB" dirty="0" smtClean="0"/>
              <a:t>“Cloud” often considered insecure, but why?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In 8 years </a:t>
            </a:r>
            <a:r>
              <a:rPr lang="en-GB" dirty="0" err="1" smtClean="0"/>
              <a:t>Memset</a:t>
            </a:r>
            <a:r>
              <a:rPr lang="en-GB" dirty="0" smtClean="0"/>
              <a:t> have had zero VM break-outs.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Can be more secure, </a:t>
            </a:r>
            <a:r>
              <a:rPr lang="en-GB" dirty="0" err="1" smtClean="0"/>
              <a:t>eg</a:t>
            </a:r>
            <a:r>
              <a:rPr lang="en-GB" dirty="0" smtClean="0"/>
              <a:t>.</a:t>
            </a:r>
            <a:r>
              <a:rPr lang="en-GB" dirty="0" smtClean="0"/>
              <a:t> security through obscurity.</a:t>
            </a:r>
            <a:endParaRPr lang="en-GB" dirty="0" smtClean="0"/>
          </a:p>
          <a:p>
            <a:pPr lvl="1">
              <a:buFont typeface="Arial"/>
              <a:buChar char="•"/>
            </a:pPr>
            <a:r>
              <a:rPr lang="en-GB" dirty="0" smtClean="0"/>
              <a:t>Bigger concern is perhaps organisational threat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Though network virtualisation is okay, </a:t>
            </a:r>
            <a:r>
              <a:rPr lang="en-GB" dirty="0" smtClean="0"/>
              <a:t>GCHQ has not certified the hypervisor layer as a suitable </a:t>
            </a:r>
            <a:r>
              <a:rPr lang="en-GB" dirty="0" smtClean="0"/>
              <a:t>barrier.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Physical segregation still required for some services.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GB" smtClean="0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</a:t>
            </a:r>
            <a:r>
              <a:rPr lang="en-GB" dirty="0" smtClean="0"/>
              <a:t> </a:t>
            </a:r>
            <a:r>
              <a:rPr lang="en-GB" dirty="0" smtClean="0"/>
              <a:t>p</a:t>
            </a:r>
            <a:r>
              <a:rPr lang="en-GB" dirty="0" smtClean="0"/>
              <a:t>ublic cloud </a:t>
            </a:r>
            <a:r>
              <a:rPr lang="en-GB" dirty="0" smtClean="0"/>
              <a:t>services will</a:t>
            </a:r>
            <a:r>
              <a:rPr lang="en-GB" dirty="0" smtClean="0"/>
              <a:t> suitable for some pub. sec. needs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endParaRPr lang="en-GB" smtClean="0"/>
          </a:p>
          <a:p>
            <a:pPr>
              <a:defRPr/>
            </a:pPr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-10836" y="3915504"/>
            <a:ext cx="4003916" cy="14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91972" y="5916612"/>
            <a:ext cx="5893490" cy="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49348" y="6065838"/>
            <a:ext cx="2504549" cy="5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bri" pitchFamily="-107" charset="0"/>
              </a:rPr>
              <a:t>DATA &amp; SERVICE LOCATION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49097" y="6141996"/>
            <a:ext cx="1169194" cy="33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itchFamily="-107" charset="0"/>
              </a:rPr>
              <a:t>Agnostic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52092" y="6213433"/>
            <a:ext cx="1574928" cy="33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itchFamily="-107" charset="0"/>
              </a:rPr>
              <a:t>Specific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6200000">
            <a:off x="491768" y="3527779"/>
            <a:ext cx="2057401" cy="58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Calibri" pitchFamily="-107" charset="0"/>
              </a:rPr>
              <a:t>SERVICE LEVEL AGREEMENT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6200000">
            <a:off x="1244551" y="5324979"/>
            <a:ext cx="838199" cy="33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itchFamily="-107" charset="0"/>
              </a:rPr>
              <a:t>Fixed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rot="16200000">
            <a:off x="771145" y="1865921"/>
            <a:ext cx="1659709" cy="33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itchFamily="-107" charset="0"/>
              </a:rPr>
              <a:t>Flexible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06285" y="3322638"/>
            <a:ext cx="3250405" cy="2379662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rgbClr val="FF0000"/>
                </a:solidFill>
              </a:rPr>
              <a:t>Public Cloud Services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18492" y="1646237"/>
            <a:ext cx="3200400" cy="2362200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Private Cloud Services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5075693" y="3703637"/>
            <a:ext cx="1295398" cy="91440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37692" y="4609059"/>
            <a:ext cx="2819400" cy="1062291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itchFamily="-107" charset="0"/>
              </a:rPr>
              <a:t>Public Cloud services with enough </a:t>
            </a:r>
            <a:r>
              <a:rPr lang="en-GB" dirty="0" smtClean="0">
                <a:latin typeface="Calibri" pitchFamily="-107" charset="0"/>
              </a:rPr>
              <a:t>location-specific </a:t>
            </a:r>
            <a:r>
              <a:rPr lang="en-GB" dirty="0">
                <a:latin typeface="Calibri" pitchFamily="-107" charset="0"/>
              </a:rPr>
              <a:t>assurance at SLA we’re able to accept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107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43951</TotalTime>
  <Words>341</Words>
  <Application>Microsoft Macintosh PowerPoint</Application>
  <PresentationFormat>Custom</PresentationFormat>
  <Paragraphs>59</Paragraphs>
  <Slides>12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Who is Kate?</vt:lpstr>
      <vt:lpstr>UK G-Cloud &amp; App Store</vt:lpstr>
      <vt:lpstr>NIST’s Cloud, on a cube</vt:lpstr>
      <vt:lpstr>G-Cloud view of the stack</vt:lpstr>
      <vt:lpstr>Possible G-Cloud architecture</vt:lpstr>
      <vt:lpstr>G-Cloud maturity model</vt:lpstr>
      <vt:lpstr>Cloud Computing and Information Assurance (Security)</vt:lpstr>
      <vt:lpstr>Some public cloud services will suitable for some pub. sec. needs</vt:lpstr>
      <vt:lpstr>A cloud for each Impact Level (IL)</vt:lpstr>
      <vt:lpstr>Security summary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Craig-Wood</dc:creator>
  <cp:lastModifiedBy>Kate Craig-Wood</cp:lastModifiedBy>
  <cp:revision>49</cp:revision>
  <cp:lastPrinted>1601-01-01T00:00:00Z</cp:lastPrinted>
  <dcterms:created xsi:type="dcterms:W3CDTF">2010-07-20T17:04:45Z</dcterms:created>
  <dcterms:modified xsi:type="dcterms:W3CDTF">2010-07-20T22:04:36Z</dcterms:modified>
</cp:coreProperties>
</file>